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75" r:id="rId6"/>
    <p:sldId id="276" r:id="rId7"/>
    <p:sldId id="296" r:id="rId8"/>
    <p:sldId id="277" r:id="rId9"/>
    <p:sldId id="294" r:id="rId10"/>
    <p:sldId id="302" r:id="rId11"/>
    <p:sldId id="299" r:id="rId12"/>
    <p:sldId id="300" r:id="rId13"/>
    <p:sldId id="301" r:id="rId14"/>
    <p:sldId id="288"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56" y="17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3/7/2025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3/7/2025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6BC57-9F13-4F6F-4B9F-4BA210CE4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741E8-6C29-A39E-7816-0B928EB3D2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FE8E4DA-6005-48A4-4B12-C1AA0CAC998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347760D-D93B-B0FA-C38D-C9A17EBDF38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86749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EMPLOYEE ONBOARDING OPTIMIZER</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EMPLOYEE ONBOARDING OPTIMIZER</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EMPLOYEE ONBOARDING OPTIMIZER</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EMPLOYEE ONBOARDING OPTIMIZER</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79F2-2823-EC1C-6552-38D8D57D5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2F4DB1-B822-1C05-15A4-AC2EF58D67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47A214-F77E-7861-97E7-72C9AE2E16EB}"/>
              </a:ext>
            </a:extLst>
          </p:cNvPr>
          <p:cNvSpPr>
            <a:spLocks noGrp="1"/>
          </p:cNvSpPr>
          <p:nvPr>
            <p:ph type="dt" sz="half" idx="10"/>
          </p:nvPr>
        </p:nvSpPr>
        <p:spPr/>
        <p:txBody>
          <a:bodyPr/>
          <a:lstStyle/>
          <a:p>
            <a:fld id="{A3115EAE-8093-40B3-B68C-83B3C43DD3A2}" type="datetimeFigureOut">
              <a:rPr lang="en-IN" smtClean="0"/>
              <a:t>07-03-2025</a:t>
            </a:fld>
            <a:endParaRPr lang="en-IN"/>
          </a:p>
        </p:txBody>
      </p:sp>
      <p:sp>
        <p:nvSpPr>
          <p:cNvPr id="5" name="Footer Placeholder 4">
            <a:extLst>
              <a:ext uri="{FF2B5EF4-FFF2-40B4-BE49-F238E27FC236}">
                <a16:creationId xmlns:a16="http://schemas.microsoft.com/office/drawing/2014/main" id="{D79D63AA-A1AA-EAB6-4E7D-6E264119DE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EC7C4-061A-882F-F399-551D7231B4CB}"/>
              </a:ext>
            </a:extLst>
          </p:cNvPr>
          <p:cNvSpPr>
            <a:spLocks noGrp="1"/>
          </p:cNvSpPr>
          <p:nvPr>
            <p:ph type="sldNum" sz="quarter" idx="12"/>
          </p:nvPr>
        </p:nvSpPr>
        <p:spPr/>
        <p:txBody>
          <a:bodyPr/>
          <a:lstStyle/>
          <a:p>
            <a:fld id="{DC447A08-C341-461E-B264-A8C572CD0741}" type="slidenum">
              <a:rPr lang="en-IN" smtClean="0"/>
              <a:t>‹#›</a:t>
            </a:fld>
            <a:endParaRPr lang="en-IN"/>
          </a:p>
        </p:txBody>
      </p:sp>
    </p:spTree>
    <p:extLst>
      <p:ext uri="{BB962C8B-B14F-4D97-AF65-F5344CB8AC3E}">
        <p14:creationId xmlns:p14="http://schemas.microsoft.com/office/powerpoint/2010/main" val="292227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EMPLOYEE ONBOARDING OPTIMIZER</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EMPLOYEE ONBOARDING OPTIMIZER</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EMPLOYEE ONBOARDING OPTIMIZER</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EMPLOYEE ONBOARDING OPTIMIZER</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EMPLOYEE ONBOARDING OPTIMIZER</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EMPLOYEE ONBOARDING OPTIMIZER</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EMPLOYEE ONBOARDING OPTIMIZER</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EMPLOYEE ONBOARDING OPTIMIZER</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314641" y="969818"/>
            <a:ext cx="7922707" cy="914400"/>
          </a:xfrm>
        </p:spPr>
        <p:txBody>
          <a:bodyPr/>
          <a:lstStyle/>
          <a:p>
            <a:r>
              <a:rPr lang="en-US" dirty="0">
                <a:latin typeface="Times New Roman" panose="02020603050405020304" pitchFamily="18" charset="0"/>
                <a:cs typeface="Times New Roman" panose="02020603050405020304" pitchFamily="18" charset="0"/>
              </a:rPr>
              <a:t>EMPLOYEE ONBOARDING OPTIMIZER</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18586" y="4049786"/>
            <a:ext cx="3014668" cy="1118899"/>
          </a:xfrm>
        </p:spPr>
        <p:txBody>
          <a:bodyPr/>
          <a:lstStyle/>
          <a:p>
            <a:r>
              <a:rPr lang="en-US" sz="2200" dirty="0">
                <a:latin typeface="Times New Roman" panose="02020603050405020304" pitchFamily="18" charset="0"/>
                <a:cs typeface="Times New Roman" panose="02020603050405020304" pitchFamily="18" charset="0"/>
              </a:rPr>
              <a:t>Presented By : </a:t>
            </a:r>
          </a:p>
          <a:p>
            <a:endParaRPr lang="en-US" sz="2200" dirty="0">
              <a:latin typeface="Times New Roman" panose="02020603050405020304" pitchFamily="18" charset="0"/>
              <a:cs typeface="Times New Roman" panose="02020603050405020304" pitchFamily="18" charset="0"/>
            </a:endParaRPr>
          </a:p>
          <a:p>
            <a:pPr algn="just">
              <a:spcBef>
                <a:spcPts val="0"/>
              </a:spcBef>
            </a:pPr>
            <a:r>
              <a:rPr lang="en-US" sz="2200" dirty="0">
                <a:latin typeface="Times New Roman" panose="02020603050405020304" pitchFamily="18" charset="0"/>
                <a:cs typeface="Times New Roman" panose="02020603050405020304" pitchFamily="18" charset="0"/>
              </a:rPr>
              <a:t>Sai Preethi M</a:t>
            </a:r>
          </a:p>
          <a:p>
            <a:pPr algn="just">
              <a:spcBef>
                <a:spcPts val="0"/>
              </a:spcBef>
            </a:pPr>
            <a:r>
              <a:rPr lang="en-US" sz="2200" dirty="0">
                <a:latin typeface="Times New Roman" panose="02020603050405020304" pitchFamily="18" charset="0"/>
                <a:cs typeface="Times New Roman" panose="02020603050405020304" pitchFamily="18" charset="0"/>
              </a:rPr>
              <a:t>Revathi K</a:t>
            </a:r>
          </a:p>
          <a:p>
            <a:pPr algn="just">
              <a:spcBef>
                <a:spcPts val="0"/>
              </a:spcBef>
            </a:pPr>
            <a:r>
              <a:rPr lang="en-US" sz="2200" dirty="0">
                <a:latin typeface="Times New Roman" panose="02020603050405020304" pitchFamily="18" charset="0"/>
                <a:cs typeface="Times New Roman" panose="02020603050405020304" pitchFamily="18" charset="0"/>
              </a:rPr>
              <a:t>R P Girish</a:t>
            </a:r>
          </a:p>
          <a:p>
            <a:pPr algn="just">
              <a:spcBef>
                <a:spcPts val="0"/>
              </a:spcBef>
            </a:pPr>
            <a:r>
              <a:rPr lang="en-US" sz="2200" dirty="0">
                <a:latin typeface="Times New Roman" panose="02020603050405020304" pitchFamily="18" charset="0"/>
                <a:cs typeface="Times New Roman" panose="02020603050405020304" pitchFamily="18" charset="0"/>
              </a:rPr>
              <a:t>M Rahul</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0F046ABB-FDD2-117A-B0EC-47C5F76C60DE}"/>
              </a:ext>
            </a:extLst>
          </p:cNvPr>
          <p:cNvSpPr txBox="1"/>
          <p:nvPr/>
        </p:nvSpPr>
        <p:spPr>
          <a:xfrm>
            <a:off x="280575" y="2197560"/>
            <a:ext cx="6717891" cy="769441"/>
          </a:xfrm>
          <a:prstGeom prst="rect">
            <a:avLst/>
          </a:prstGeom>
        </p:spPr>
        <p:txBody>
          <a:bodyPr wrap="square" rtlCol="0">
            <a:spAutoFit/>
          </a:bodyPr>
          <a:lstStyle/>
          <a:p>
            <a:pPr marL="0" indent="0">
              <a:lnSpc>
                <a:spcPct val="100000"/>
              </a:lnSpc>
              <a:spcBef>
                <a:spcPts val="0"/>
              </a:spcBef>
              <a:buFontTx/>
              <a:buNone/>
            </a:pPr>
            <a:r>
              <a:rPr lang="en-US" sz="2200" dirty="0">
                <a:latin typeface="Times New Roman" panose="02020603050405020304" pitchFamily="18" charset="0"/>
                <a:ea typeface="微软雅黑"/>
                <a:cs typeface="Times New Roman" panose="02020603050405020304" pitchFamily="18" charset="0"/>
              </a:rPr>
              <a:t>Streamline &amp; Enhance Your Employee Onboarding Experience</a:t>
            </a:r>
            <a:endParaRPr lang="en-IN" sz="2200" dirty="0">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07C7-D66E-3E0D-86F2-95126897FE3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B65EB40-2490-7D8F-CCB2-165B9DE7FFCD}"/>
              </a:ext>
            </a:extLst>
          </p:cNvPr>
          <p:cNvSpPr>
            <a:spLocks noGrp="1"/>
          </p:cNvSpPr>
          <p:nvPr>
            <p:ph type="subTitle" idx="1"/>
          </p:nvPr>
        </p:nvSpPr>
        <p:spPr/>
        <p:txBody>
          <a:bodyPr/>
          <a:lstStyle/>
          <a:p>
            <a:endParaRPr lang="en-IN"/>
          </a:p>
        </p:txBody>
      </p:sp>
      <p:sp>
        <p:nvSpPr>
          <p:cNvPr id="4" name="Footer Placeholder 3">
            <a:extLst>
              <a:ext uri="{FF2B5EF4-FFF2-40B4-BE49-F238E27FC236}">
                <a16:creationId xmlns:a16="http://schemas.microsoft.com/office/drawing/2014/main" id="{3746E4F5-2B72-AFBF-113F-8E1E4C925B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DDF8951-4EB4-45ED-B463-F3D12A89D020}"/>
              </a:ext>
            </a:extLst>
          </p:cNvPr>
          <p:cNvSpPr>
            <a:spLocks noGrp="1"/>
          </p:cNvSpPr>
          <p:nvPr>
            <p:ph type="sldNum" sz="quarter" idx="12"/>
          </p:nvPr>
        </p:nvSpPr>
        <p:spPr/>
        <p:txBody>
          <a:bodyPr/>
          <a:lstStyle/>
          <a:p>
            <a:fld id="{DC447A08-C341-461E-B264-A8C572CD0741}" type="slidenum">
              <a:rPr lang="en-IN" smtClean="0"/>
              <a:t>10</a:t>
            </a:fld>
            <a:endParaRPr lang="en-IN"/>
          </a:p>
        </p:txBody>
      </p:sp>
      <p:pic>
        <p:nvPicPr>
          <p:cNvPr id="7" name="Picture 6">
            <a:extLst>
              <a:ext uri="{FF2B5EF4-FFF2-40B4-BE49-F238E27FC236}">
                <a16:creationId xmlns:a16="http://schemas.microsoft.com/office/drawing/2014/main" id="{85CE8721-C72C-8467-E224-0FF8D80BBA01}"/>
              </a:ext>
            </a:extLst>
          </p:cNvPr>
          <p:cNvPicPr>
            <a:picLocks noChangeAspect="1"/>
          </p:cNvPicPr>
          <p:nvPr/>
        </p:nvPicPr>
        <p:blipFill>
          <a:blip r:embed="rId2"/>
          <a:stretch>
            <a:fillRect/>
          </a:stretch>
        </p:blipFill>
        <p:spPr>
          <a:xfrm>
            <a:off x="1523998" y="1122362"/>
            <a:ext cx="9144001" cy="4897437"/>
          </a:xfrm>
          <a:prstGeom prst="rect">
            <a:avLst/>
          </a:prstGeom>
        </p:spPr>
      </p:pic>
    </p:spTree>
    <p:extLst>
      <p:ext uri="{BB962C8B-B14F-4D97-AF65-F5344CB8AC3E}">
        <p14:creationId xmlns:p14="http://schemas.microsoft.com/office/powerpoint/2010/main" val="229992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97294" y="561915"/>
            <a:ext cx="9823998" cy="1325563"/>
          </a:xfrm>
        </p:spPr>
        <p:txBody>
          <a:bodyPr/>
          <a:lstStyle/>
          <a:p>
            <a:r>
              <a:rPr lang="en-US" dirty="0">
                <a:latin typeface="Times New Roman" panose="02020603050405020304" pitchFamily="18" charset="0"/>
                <a:cs typeface="Times New Roman" panose="02020603050405020304" pitchFamily="18" charset="0"/>
              </a:rPr>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357206" y="1566720"/>
            <a:ext cx="4959822" cy="2007158"/>
          </a:xfrm>
        </p:spPr>
        <p:txBody>
          <a:bodyPr/>
          <a:lstStyle/>
          <a:p>
            <a:pPr algn="just"/>
            <a:r>
              <a:rPr lang="en-US" altLang="zh-CN" sz="2000" dirty="0">
                <a:latin typeface="Times New Roman" panose="02020603050405020304" pitchFamily="18" charset="0"/>
                <a:cs typeface="Times New Roman" panose="02020603050405020304" pitchFamily="18" charset="0"/>
              </a:rPr>
              <a:t>The Employee Onboarding Optimizer streamlines the onboarding experience by enabling CRUD operations on new hires, processes, and feedback while offering personalized onboarding plans based on individual employee needs. By continuously gathering and analyzing feedback, it ensures an adaptive and efficient onboarding process for long-term improvement.</a:t>
            </a:r>
            <a:endParaRPr lang="en-US" sz="2000" dirty="0">
              <a:latin typeface="Times New Roman" panose="02020603050405020304" pitchFamily="18" charset="0"/>
              <a:cs typeface="Times New Roman" panose="02020603050405020304" pitchFamily="18"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EMPLOYEE ONBOARDING OPTIMIZER</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Abstract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Objectives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Source Code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EMPLOYEE ONBOARDING OPTIMIZER</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92599" y="1397387"/>
            <a:ext cx="4114800" cy="785793"/>
          </a:xfrm>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0" y="2906020"/>
            <a:ext cx="7694908" cy="1154536"/>
          </a:xfrm>
        </p:spPr>
        <p:txBody>
          <a:bodyPr/>
          <a:lstStyle/>
          <a:p>
            <a:pPr algn="just"/>
            <a:r>
              <a:rPr lang="en-US" sz="1900" dirty="0">
                <a:latin typeface="Times New Roman" panose="02020603050405020304" pitchFamily="18" charset="0"/>
                <a:cs typeface="Times New Roman" panose="02020603050405020304" pitchFamily="18" charset="0"/>
              </a:rPr>
              <a:t>Employee Onboarding Optimizer helps manage new hires, onboarding </a:t>
            </a:r>
            <a:r>
              <a:rPr lang="en-US" sz="2000" dirty="0">
                <a:latin typeface="Times New Roman" panose="02020603050405020304" pitchFamily="18" charset="0"/>
                <a:cs typeface="Times New Roman" panose="02020603050405020304" pitchFamily="18" charset="0"/>
              </a:rPr>
              <a:t>processes, and feedback efficiently. It allows companies to personalize onboarding plans based on each employee’s background and needs. Additionally, it collects feedback to continuously improve the onboarding experience.</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EMPLOYEE ONBOARDING OPTIMIZER</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a:xfrm>
            <a:off x="7694908" y="612183"/>
            <a:ext cx="4083804" cy="4324027"/>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6515169" y="42007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0658F-D44A-7802-442E-81BE3F1970C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A5152FD-29F2-7DA5-CA84-F7972A99E2E9}"/>
              </a:ext>
            </a:extLst>
          </p:cNvPr>
          <p:cNvSpPr>
            <a:spLocks noGrp="1"/>
          </p:cNvSpPr>
          <p:nvPr>
            <p:ph type="title"/>
          </p:nvPr>
        </p:nvSpPr>
        <p:spPr>
          <a:xfrm>
            <a:off x="298059" y="1238770"/>
            <a:ext cx="5117162" cy="1325563"/>
          </a:xfrm>
        </p:spPr>
        <p:txBody>
          <a:bodyPr/>
          <a:lstStyle/>
          <a:p>
            <a:r>
              <a:rPr lang="en-US" dirty="0">
                <a:latin typeface="Times New Roman" panose="02020603050405020304" pitchFamily="18" charset="0"/>
                <a:cs typeface="Times New Roman" panose="02020603050405020304" pitchFamily="18" charset="0"/>
              </a:rPr>
              <a:t>ABSTRACT</a:t>
            </a:r>
          </a:p>
        </p:txBody>
      </p:sp>
      <p:sp>
        <p:nvSpPr>
          <p:cNvPr id="20" name="Text Placeholder 19">
            <a:extLst>
              <a:ext uri="{FF2B5EF4-FFF2-40B4-BE49-F238E27FC236}">
                <a16:creationId xmlns:a16="http://schemas.microsoft.com/office/drawing/2014/main" id="{FC5E2826-0ED8-57C9-F1A0-40B45D57B388}"/>
              </a:ext>
            </a:extLst>
          </p:cNvPr>
          <p:cNvSpPr>
            <a:spLocks noGrp="1"/>
          </p:cNvSpPr>
          <p:nvPr>
            <p:ph type="body" sz="quarter" idx="28"/>
          </p:nvPr>
        </p:nvSpPr>
        <p:spPr>
          <a:xfrm>
            <a:off x="85241" y="2689593"/>
            <a:ext cx="6194451" cy="1618766"/>
          </a:xfrm>
        </p:spPr>
        <p:txBody>
          <a:bodyPr/>
          <a:lstStyle/>
          <a:p>
            <a:pPr algn="just"/>
            <a:r>
              <a:rPr lang="en-US" sz="2000" dirty="0">
                <a:latin typeface="Times New Roman" panose="02020603050405020304" pitchFamily="18" charset="0"/>
                <a:cs typeface="Times New Roman" panose="02020603050405020304" pitchFamily="18" charset="0"/>
              </a:rPr>
              <a:t>The Employee Onboarding Optimizer streamlines the onboarding process by managing employee records, tracking steps, and collecting feedback. It allows companies to personalize onboarding plans for each new hire and continuously improve the process. This ensures a smooth and efficient experience for both employees and organizations.</a:t>
            </a:r>
          </a:p>
        </p:txBody>
      </p:sp>
      <p:sp>
        <p:nvSpPr>
          <p:cNvPr id="4" name="Footer Placeholder 3">
            <a:extLst>
              <a:ext uri="{FF2B5EF4-FFF2-40B4-BE49-F238E27FC236}">
                <a16:creationId xmlns:a16="http://schemas.microsoft.com/office/drawing/2014/main" id="{B1407AC6-AFFF-945A-2351-A4065E68AF95}"/>
              </a:ext>
            </a:extLst>
          </p:cNvPr>
          <p:cNvSpPr>
            <a:spLocks noGrp="1"/>
          </p:cNvSpPr>
          <p:nvPr>
            <p:ph type="ftr" sz="quarter" idx="52"/>
          </p:nvPr>
        </p:nvSpPr>
        <p:spPr/>
        <p:txBody>
          <a:bodyPr/>
          <a:lstStyle/>
          <a:p>
            <a:r>
              <a:rPr lang="en-US"/>
              <a:t>EMPLOYEE ONBOARDING OPTIMIZER</a:t>
            </a:r>
            <a:endParaRPr lang="en-US" dirty="0"/>
          </a:p>
        </p:txBody>
      </p:sp>
      <p:sp>
        <p:nvSpPr>
          <p:cNvPr id="6" name="Freeform: Shape 5">
            <a:extLst>
              <a:ext uri="{FF2B5EF4-FFF2-40B4-BE49-F238E27FC236}">
                <a16:creationId xmlns:a16="http://schemas.microsoft.com/office/drawing/2014/main" id="{138CF171-5FF1-441B-6B3A-B1EAD1526C9E}"/>
              </a:ext>
              <a:ext uri="{C183D7F6-B498-43B3-948B-1728B52AA6E4}">
                <adec:decorative xmlns:adec="http://schemas.microsoft.com/office/drawing/2017/decorative" val="1"/>
              </a:ext>
            </a:extLst>
          </p:cNvPr>
          <p:cNvSpPr/>
          <p:nvPr/>
        </p:nvSpPr>
        <p:spPr>
          <a:xfrm>
            <a:off x="9415350" y="5179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DEDE9B8C-5957-1B89-9630-776DF03F7BFC}"/>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8" name="Freeform: Shape 7">
            <a:extLst>
              <a:ext uri="{FF2B5EF4-FFF2-40B4-BE49-F238E27FC236}">
                <a16:creationId xmlns:a16="http://schemas.microsoft.com/office/drawing/2014/main" id="{F1EA78DF-A044-82DB-A94C-8B696760CE51}"/>
              </a:ext>
              <a:ext uri="{C183D7F6-B498-43B3-948B-1728B52AA6E4}">
                <adec:decorative xmlns:adec="http://schemas.microsoft.com/office/drawing/2017/decorative" val="1"/>
              </a:ext>
            </a:extLst>
          </p:cNvPr>
          <p:cNvSpPr/>
          <p:nvPr/>
        </p:nvSpPr>
        <p:spPr>
          <a:xfrm>
            <a:off x="7941083" y="241317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Freeform: Shape 8">
            <a:extLst>
              <a:ext uri="{FF2B5EF4-FFF2-40B4-BE49-F238E27FC236}">
                <a16:creationId xmlns:a16="http://schemas.microsoft.com/office/drawing/2014/main" id="{6C3651E8-25C0-08A9-5292-86E32D00BF6E}"/>
              </a:ext>
              <a:ext uri="{C183D7F6-B498-43B3-948B-1728B52AA6E4}">
                <adec:decorative xmlns:adec="http://schemas.microsoft.com/office/drawing/2017/decorative" val="1"/>
              </a:ext>
            </a:extLst>
          </p:cNvPr>
          <p:cNvSpPr/>
          <p:nvPr/>
        </p:nvSpPr>
        <p:spPr>
          <a:xfrm>
            <a:off x="6466815" y="5179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54673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200702" y="2911781"/>
            <a:ext cx="1854832" cy="1262286"/>
          </a:xfrm>
        </p:spPr>
        <p:txBody>
          <a:bodyPr/>
          <a:lstStyle/>
          <a:p>
            <a:r>
              <a:rPr lang="en-US" sz="2500" dirty="0" err="1">
                <a:latin typeface="Times New Roman" panose="02020603050405020304" pitchFamily="18" charset="0"/>
                <a:cs typeface="Times New Roman" panose="02020603050405020304" pitchFamily="18" charset="0"/>
              </a:rPr>
              <a:t>MODULeS</a:t>
            </a:r>
            <a:r>
              <a:rPr lang="en-US" sz="2500" dirty="0">
                <a:latin typeface="Times New Roman" panose="02020603050405020304" pitchFamily="18" charset="0"/>
                <a:cs typeface="Times New Roman" panose="02020603050405020304" pitchFamily="18" charset="0"/>
              </a:rPr>
              <a:t> </a:t>
            </a:r>
          </a:p>
          <a:p>
            <a:r>
              <a:rPr lang="en-US" sz="2500" dirty="0">
                <a:latin typeface="Times New Roman" panose="02020603050405020304" pitchFamily="18" charset="0"/>
                <a:cs typeface="Times New Roman" panose="02020603050405020304" pitchFamily="18" charset="0"/>
              </a:rPr>
              <a:t>USED</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13" name="TextBox 12">
            <a:extLst>
              <a:ext uri="{FF2B5EF4-FFF2-40B4-BE49-F238E27FC236}">
                <a16:creationId xmlns:a16="http://schemas.microsoft.com/office/drawing/2014/main" id="{086DC9EF-4E78-2200-D7D6-B0E743D02F05}"/>
              </a:ext>
            </a:extLst>
          </p:cNvPr>
          <p:cNvSpPr txBox="1"/>
          <p:nvPr/>
        </p:nvSpPr>
        <p:spPr>
          <a:xfrm>
            <a:off x="6248400" y="2274838"/>
            <a:ext cx="5461000" cy="2862322"/>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v"/>
            </a:pPr>
            <a:r>
              <a:rPr lang="en-US" sz="2000" dirty="0">
                <a:latin typeface="Times New Roman" panose="02020603050405020304" pitchFamily="18" charset="0"/>
                <a:ea typeface="微软雅黑"/>
                <a:cs typeface="Times New Roman" panose="02020603050405020304" pitchFamily="18" charset="0"/>
              </a:rPr>
              <a:t> Sqlite3</a:t>
            </a:r>
          </a:p>
          <a:p>
            <a:pPr>
              <a:lnSpc>
                <a:spcPct val="100000"/>
              </a:lnSpc>
              <a:spcBef>
                <a:spcPts val="0"/>
              </a:spcBef>
            </a:pPr>
            <a:endParaRPr lang="en-US" sz="2000" dirty="0">
              <a:latin typeface="Times New Roman" panose="02020603050405020304" pitchFamily="18" charset="0"/>
              <a:ea typeface="微软雅黑"/>
              <a:cs typeface="Times New Roman" panose="02020603050405020304" pitchFamily="18" charset="0"/>
            </a:endParaRPr>
          </a:p>
          <a:p>
            <a:pPr marL="0" indent="0">
              <a:lnSpc>
                <a:spcPct val="100000"/>
              </a:lnSpc>
              <a:spcBef>
                <a:spcPts val="0"/>
              </a:spcBef>
              <a:buFontTx/>
              <a:buNone/>
            </a:pPr>
            <a:r>
              <a:rPr lang="en-US" sz="2000" dirty="0">
                <a:latin typeface="Times New Roman" panose="02020603050405020304" pitchFamily="18" charset="0"/>
                <a:cs typeface="Times New Roman" panose="02020603050405020304" pitchFamily="18" charset="0"/>
              </a:rPr>
              <a:t> Creates and manages the </a:t>
            </a:r>
            <a:r>
              <a:rPr lang="en-US" sz="2000" b="1" dirty="0">
                <a:latin typeface="Times New Roman" panose="02020603050405020304" pitchFamily="18" charset="0"/>
                <a:cs typeface="Times New Roman" panose="02020603050405020304" pitchFamily="18" charset="0"/>
              </a:rPr>
              <a:t>onboarding database     </a:t>
            </a:r>
            <a:r>
              <a:rPr lang="en-US" sz="2000" dirty="0">
                <a:latin typeface="Times New Roman" panose="02020603050405020304" pitchFamily="18" charset="0"/>
                <a:cs typeface="Times New Roman" panose="02020603050405020304" pitchFamily="18" charset="0"/>
              </a:rPr>
              <a:t>(CRUD operations).</a:t>
            </a:r>
          </a:p>
          <a:p>
            <a:pPr marL="0" indent="0">
              <a:lnSpc>
                <a:spcPct val="100000"/>
              </a:lnSpc>
              <a:spcBef>
                <a:spcPts val="0"/>
              </a:spcBef>
              <a:buFontTx/>
              <a:buNone/>
            </a:pPr>
            <a:endParaRPr lang="en-US" sz="2000" dirty="0">
              <a:latin typeface="Times New Roman" panose="02020603050405020304" pitchFamily="18" charset="0"/>
              <a:ea typeface="微软雅黑"/>
              <a:cs typeface="Times New Roman" panose="02020603050405020304" pitchFamily="18" charset="0"/>
            </a:endParaRPr>
          </a:p>
          <a:p>
            <a:pPr marL="342900" indent="-342900">
              <a:lnSpc>
                <a:spcPct val="100000"/>
              </a:lnSpc>
              <a:spcBef>
                <a:spcPts val="0"/>
              </a:spcBef>
              <a:buFont typeface="Wingdings" panose="05000000000000000000" pitchFamily="2" charset="2"/>
              <a:buChar char="v"/>
            </a:pPr>
            <a:r>
              <a:rPr lang="en-IN" sz="2000" dirty="0" err="1">
                <a:latin typeface="Times New Roman" panose="02020603050405020304" pitchFamily="18" charset="0"/>
                <a:cs typeface="Times New Roman" panose="02020603050405020304" pitchFamily="18" charset="0"/>
              </a:rPr>
              <a:t>Matplotlib.pyplot</a:t>
            </a:r>
            <a:endParaRPr lang="en-IN" sz="2000" dirty="0">
              <a:latin typeface="Times New Roman" panose="02020603050405020304" pitchFamily="18" charset="0"/>
              <a:cs typeface="Times New Roman" panose="02020603050405020304" pitchFamily="18" charset="0"/>
            </a:endParaRPr>
          </a:p>
          <a:p>
            <a:pPr>
              <a:lnSpc>
                <a:spcPct val="100000"/>
              </a:lnSpc>
              <a:spcBef>
                <a:spcPts val="0"/>
              </a:spcBef>
            </a:pPr>
            <a:endParaRPr lang="en-IN" sz="2000" dirty="0">
              <a:latin typeface="Times New Roman" panose="02020603050405020304" pitchFamily="18" charset="0"/>
              <a:cs typeface="Times New Roman" panose="02020603050405020304" pitchFamily="18" charset="0"/>
            </a:endParaRPr>
          </a:p>
          <a:p>
            <a:pPr>
              <a:lnSpc>
                <a:spcPct val="100000"/>
              </a:lnSpc>
              <a:spcBef>
                <a:spcPts val="0"/>
              </a:spcBef>
            </a:pPr>
            <a:r>
              <a:rPr lang="en-IN" sz="2000" dirty="0">
                <a:latin typeface="Times New Roman" panose="02020603050405020304" pitchFamily="18" charset="0"/>
                <a:ea typeface="微软雅黑"/>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Visualizes onboarding feedback </a:t>
            </a:r>
            <a:r>
              <a:rPr lang="en-US" sz="2000" dirty="0">
                <a:latin typeface="Times New Roman" panose="02020603050405020304" pitchFamily="18" charset="0"/>
                <a:cs typeface="Times New Roman" panose="02020603050405020304" pitchFamily="18" charset="0"/>
              </a:rPr>
              <a:t>using a histogram</a:t>
            </a:r>
            <a:r>
              <a:rPr lang="en-US" dirty="0"/>
              <a:t>.</a:t>
            </a: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870479" y="205195"/>
            <a:ext cx="4518122" cy="1688906"/>
          </a:xfrm>
        </p:spPr>
        <p:txBody>
          <a:bodyPr/>
          <a:lstStyle/>
          <a:p>
            <a:r>
              <a:rPr lang="en-US" sz="4400" dirty="0">
                <a:latin typeface="Times New Roman" panose="02020603050405020304" pitchFamily="18" charset="0"/>
                <a:cs typeface="Times New Roman" panose="02020603050405020304" pitchFamily="18" charset="0"/>
              </a:rPr>
              <a:t>OBJECTIVES</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479473" y="2560481"/>
            <a:ext cx="5300134" cy="2299385"/>
          </a:xfrm>
        </p:spPr>
        <p:txBody>
          <a:bodyPr/>
          <a:lstStyle/>
          <a:p>
            <a:pPr marL="457200" indent="-457200" algn="just">
              <a:buAutoNum type="arabicPeriod"/>
            </a:pPr>
            <a:r>
              <a:rPr lang="en-IN" sz="2400" dirty="0">
                <a:latin typeface="Times New Roman" panose="02020603050405020304" pitchFamily="18" charset="0"/>
                <a:cs typeface="Times New Roman" panose="02020603050405020304" pitchFamily="18" charset="0"/>
              </a:rPr>
              <a:t>Employee Management (CRUD Operations)</a:t>
            </a:r>
          </a:p>
          <a:p>
            <a:pPr marL="457200" indent="-457200" algn="just">
              <a:buAutoNum type="arabicPeriod"/>
            </a:pPr>
            <a:r>
              <a:rPr lang="en-IN" sz="2400" dirty="0">
                <a:latin typeface="Times New Roman" panose="02020603050405020304" pitchFamily="18" charset="0"/>
                <a:cs typeface="Times New Roman" panose="02020603050405020304" pitchFamily="18" charset="0"/>
              </a:rPr>
              <a:t>Personalized Onboarding Process</a:t>
            </a:r>
          </a:p>
          <a:p>
            <a:pPr marL="457200" indent="-457200" algn="just">
              <a:buAutoNum type="arabicPeriod"/>
            </a:pPr>
            <a:r>
              <a:rPr lang="en-IN" sz="2400" dirty="0">
                <a:latin typeface="Times New Roman" panose="02020603050405020304" pitchFamily="18" charset="0"/>
                <a:cs typeface="Times New Roman" panose="02020603050405020304" pitchFamily="18" charset="0"/>
              </a:rPr>
              <a:t>Feedback Collection</a:t>
            </a:r>
          </a:p>
          <a:p>
            <a:pPr marL="457200" indent="-457200" algn="just">
              <a:buAutoNum type="arabicPeriod"/>
            </a:pPr>
            <a:r>
              <a:rPr lang="en-IN" sz="2400" dirty="0">
                <a:latin typeface="Times New Roman" panose="02020603050405020304" pitchFamily="18" charset="0"/>
                <a:cs typeface="Times New Roman" panose="02020603050405020304" pitchFamily="18" charset="0"/>
              </a:rPr>
              <a:t>User-Friendly Menu</a:t>
            </a:r>
          </a:p>
          <a:p>
            <a:pPr marL="457200" indent="-457200" algn="just">
              <a:buAutoNum type="arabicPeriod"/>
            </a:pPr>
            <a:r>
              <a:rPr lang="en-IN" sz="2400" dirty="0">
                <a:latin typeface="Times New Roman" panose="02020603050405020304" pitchFamily="18" charset="0"/>
                <a:cs typeface="Times New Roman" panose="02020603050405020304" pitchFamily="18" charset="0"/>
              </a:rPr>
              <a:t>Data Visualization</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EMPLOYEE ONBOARDING OPTIMIZER</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B3FFFF1-6694-D056-73A9-39F3827F23E0}"/>
              </a:ext>
            </a:extLst>
          </p:cNvPr>
          <p:cNvSpPr>
            <a:spLocks noGrp="1"/>
          </p:cNvSpPr>
          <p:nvPr>
            <p:ph type="body" sz="quarter" idx="27"/>
          </p:nvPr>
        </p:nvSpPr>
        <p:spPr/>
        <p:txBody>
          <a:bodyPr/>
          <a:lstStyle/>
          <a:p>
            <a:r>
              <a:rPr lang="en-US" dirty="0">
                <a:latin typeface="Times New Roman" panose="02020603050405020304" pitchFamily="18" charset="0"/>
                <a:cs typeface="Times New Roman" panose="02020603050405020304" pitchFamily="18" charset="0"/>
              </a:rPr>
              <a:t>FRONTEND </a:t>
            </a:r>
            <a:endParaRPr lang="en-IN"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04E8DDF5-DE7C-976B-C11B-9B92A10E1159}"/>
              </a:ext>
            </a:extLst>
          </p:cNvPr>
          <p:cNvSpPr>
            <a:spLocks noGrp="1"/>
          </p:cNvSpPr>
          <p:nvPr>
            <p:ph type="body" sz="quarter" idx="28"/>
          </p:nvPr>
        </p:nvSpPr>
        <p:spPr>
          <a:xfrm>
            <a:off x="4550705" y="4246517"/>
            <a:ext cx="3052362" cy="1663216"/>
          </a:xfrm>
        </p:spPr>
        <p:txBody>
          <a:bodyPr/>
          <a:lstStyle/>
          <a:p>
            <a:r>
              <a:rPr lang="en-US" dirty="0">
                <a:latin typeface="Times New Roman" panose="02020603050405020304" pitchFamily="18" charset="0"/>
                <a:cs typeface="Times New Roman" panose="02020603050405020304" pitchFamily="18" charset="0"/>
              </a:rPr>
              <a:t>HTML, CSS, JS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interacts with the onboarding system (Add Employee, Personalize Onboarding, Gather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Feedback).Calls REST API to communicate with the backend.</a:t>
            </a:r>
            <a:endParaRPr lang="en-IN" dirty="0">
              <a:latin typeface="Times New Roman" panose="02020603050405020304" pitchFamily="18" charset="0"/>
              <a:cs typeface="Times New Roman" panose="02020603050405020304" pitchFamily="18" charset="0"/>
            </a:endParaRPr>
          </a:p>
        </p:txBody>
      </p:sp>
      <p:sp>
        <p:nvSpPr>
          <p:cNvPr id="10" name="Picture Placeholder 9">
            <a:extLst>
              <a:ext uri="{FF2B5EF4-FFF2-40B4-BE49-F238E27FC236}">
                <a16:creationId xmlns:a16="http://schemas.microsoft.com/office/drawing/2014/main" id="{5A8EC3D1-A219-D22E-9B93-7C3792D85B0A}"/>
              </a:ext>
            </a:extLst>
          </p:cNvPr>
          <p:cNvSpPr>
            <a:spLocks noGrp="1"/>
          </p:cNvSpPr>
          <p:nvPr>
            <p:ph type="pic" sz="quarter" idx="51"/>
          </p:nvPr>
        </p:nvSpPr>
        <p:spPr/>
      </p:sp>
      <p:sp>
        <p:nvSpPr>
          <p:cNvPr id="7" name="Title 6">
            <a:extLst>
              <a:ext uri="{FF2B5EF4-FFF2-40B4-BE49-F238E27FC236}">
                <a16:creationId xmlns:a16="http://schemas.microsoft.com/office/drawing/2014/main" id="{16F00C90-7AB7-9B5F-DB94-CCB0EA53BA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SYSTEM ARCHITECTURE</a:t>
            </a:r>
            <a:endParaRPr lang="en-IN"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3792467C-E32B-2917-22AF-13D420EB3CCC}"/>
              </a:ext>
            </a:extLst>
          </p:cNvPr>
          <p:cNvSpPr>
            <a:spLocks noGrp="1"/>
          </p:cNvSpPr>
          <p:nvPr>
            <p:ph type="body" sz="quarter" idx="52"/>
          </p:nvPr>
        </p:nvSpPr>
        <p:spPr/>
        <p:txBody>
          <a:bodyPr/>
          <a:lstStyle/>
          <a:p>
            <a:r>
              <a:rPr lang="en-US" dirty="0">
                <a:latin typeface="Times New Roman" panose="02020603050405020304" pitchFamily="18" charset="0"/>
                <a:cs typeface="Times New Roman" panose="02020603050405020304" pitchFamily="18" charset="0"/>
              </a:rPr>
              <a:t>BACKEND</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9193028C-1347-2733-35EE-846EF110355C}"/>
              </a:ext>
            </a:extLst>
          </p:cNvPr>
          <p:cNvSpPr>
            <a:spLocks noGrp="1"/>
          </p:cNvSpPr>
          <p:nvPr>
            <p:ph type="body" sz="quarter" idx="53"/>
          </p:nvPr>
        </p:nvSpPr>
        <p:spPr/>
        <p:txBody>
          <a:bodyPr/>
          <a:lstStyle/>
          <a:p>
            <a:r>
              <a:rPr lang="en-US" dirty="0">
                <a:latin typeface="Times New Roman" panose="02020603050405020304" pitchFamily="18" charset="0"/>
                <a:cs typeface="Times New Roman" panose="02020603050405020304" pitchFamily="18" charset="0"/>
              </a:rPr>
              <a:t>PYTHON(FLASK), JSON</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Processes API requests from the frontend.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Performs CRUD operations.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Implements </a:t>
            </a:r>
            <a:r>
              <a:rPr lang="en-US" b="1" dirty="0">
                <a:latin typeface="Times New Roman" panose="02020603050405020304" pitchFamily="18" charset="0"/>
                <a:cs typeface="Times New Roman" panose="02020603050405020304" pitchFamily="18" charset="0"/>
              </a:rPr>
              <a:t>business logic</a:t>
            </a:r>
            <a:r>
              <a:rPr lang="en-US" dirty="0">
                <a:latin typeface="Times New Roman" panose="02020603050405020304" pitchFamily="18" charset="0"/>
                <a:cs typeface="Times New Roman" panose="02020603050405020304" pitchFamily="18" charset="0"/>
              </a:rPr>
              <a:t> for onboarding personalization and feedback collection.</a:t>
            </a:r>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4DBDD58-46C7-A93C-EA4F-90AB95624868}"/>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5" name="Footer Placeholder 4">
            <a:extLst>
              <a:ext uri="{FF2B5EF4-FFF2-40B4-BE49-F238E27FC236}">
                <a16:creationId xmlns:a16="http://schemas.microsoft.com/office/drawing/2014/main" id="{AED10B02-5E08-3827-F205-06A73C39BCE8}"/>
              </a:ext>
            </a:extLst>
          </p:cNvPr>
          <p:cNvSpPr>
            <a:spLocks noGrp="1"/>
          </p:cNvSpPr>
          <p:nvPr>
            <p:ph type="ftr" sz="quarter" idx="4294967295"/>
          </p:nvPr>
        </p:nvSpPr>
        <p:spPr>
          <a:xfrm>
            <a:off x="0" y="6218238"/>
            <a:ext cx="4114800" cy="365125"/>
          </a:xfrm>
        </p:spPr>
        <p:txBody>
          <a:bodyPr/>
          <a:lstStyle/>
          <a:p>
            <a:r>
              <a:rPr lang="en-US"/>
              <a:t>EMPLOYEE ONBOARDING OPTIMIZER</a:t>
            </a:r>
            <a:endParaRPr lang="en-US" dirty="0"/>
          </a:p>
        </p:txBody>
      </p:sp>
    </p:spTree>
    <p:extLst>
      <p:ext uri="{BB962C8B-B14F-4D97-AF65-F5344CB8AC3E}">
        <p14:creationId xmlns:p14="http://schemas.microsoft.com/office/powerpoint/2010/main" val="394209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4E21-0591-BF9F-CE1B-FC45E4A9F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B6BE9-FF65-8D7E-43A0-226119C92898}"/>
              </a:ext>
            </a:extLst>
          </p:cNvPr>
          <p:cNvSpPr>
            <a:spLocks noGrp="1"/>
          </p:cNvSpPr>
          <p:nvPr>
            <p:ph type="ctrTitle"/>
          </p:nvPr>
        </p:nvSpPr>
        <p:spPr>
          <a:xfrm>
            <a:off x="372535" y="601134"/>
            <a:ext cx="3674532" cy="660400"/>
          </a:xfrm>
        </p:spPr>
        <p:txBody>
          <a:bodyPr/>
          <a:lstStyle/>
          <a:p>
            <a:pPr algn="l"/>
            <a:r>
              <a:rPr lang="en-US" sz="4400" dirty="0"/>
              <a:t>FLOWCHART</a:t>
            </a:r>
            <a:endParaRPr lang="en-IN" sz="4400" dirty="0"/>
          </a:p>
        </p:txBody>
      </p:sp>
      <p:sp>
        <p:nvSpPr>
          <p:cNvPr id="3" name="Subtitle 2">
            <a:extLst>
              <a:ext uri="{FF2B5EF4-FFF2-40B4-BE49-F238E27FC236}">
                <a16:creationId xmlns:a16="http://schemas.microsoft.com/office/drawing/2014/main" id="{7FDFD9F2-CF7F-19DA-93A2-7637D43DC50F}"/>
              </a:ext>
            </a:extLst>
          </p:cNvPr>
          <p:cNvSpPr>
            <a:spLocks noGrp="1"/>
          </p:cNvSpPr>
          <p:nvPr>
            <p:ph type="subTitle" idx="1"/>
          </p:nvPr>
        </p:nvSpPr>
        <p:spPr>
          <a:xfrm>
            <a:off x="372535" y="601134"/>
            <a:ext cx="10295465" cy="5884333"/>
          </a:xfrm>
        </p:spPr>
        <p:txBody>
          <a:bodyPr/>
          <a:lstStyle/>
          <a:p>
            <a:endParaRPr lang="en-IN" dirty="0"/>
          </a:p>
        </p:txBody>
      </p:sp>
      <p:pic>
        <p:nvPicPr>
          <p:cNvPr id="5" name="Picture 4">
            <a:extLst>
              <a:ext uri="{FF2B5EF4-FFF2-40B4-BE49-F238E27FC236}">
                <a16:creationId xmlns:a16="http://schemas.microsoft.com/office/drawing/2014/main" id="{82E424C6-16C4-76B3-907A-0B66292B3150}"/>
              </a:ext>
            </a:extLst>
          </p:cNvPr>
          <p:cNvPicPr>
            <a:picLocks noChangeAspect="1"/>
          </p:cNvPicPr>
          <p:nvPr/>
        </p:nvPicPr>
        <p:blipFill>
          <a:blip r:embed="rId2"/>
          <a:stretch>
            <a:fillRect/>
          </a:stretch>
        </p:blipFill>
        <p:spPr>
          <a:xfrm>
            <a:off x="3655682" y="601134"/>
            <a:ext cx="4880636" cy="5884333"/>
          </a:xfrm>
          <a:prstGeom prst="rect">
            <a:avLst/>
          </a:prstGeom>
        </p:spPr>
      </p:pic>
    </p:spTree>
    <p:extLst>
      <p:ext uri="{BB962C8B-B14F-4D97-AF65-F5344CB8AC3E}">
        <p14:creationId xmlns:p14="http://schemas.microsoft.com/office/powerpoint/2010/main" val="95815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0B518-3469-2ABA-E8E2-18E9DECF6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F72FE-F1C3-825B-7B64-A9556F4F7B11}"/>
              </a:ext>
            </a:extLst>
          </p:cNvPr>
          <p:cNvSpPr>
            <a:spLocks noGrp="1"/>
          </p:cNvSpPr>
          <p:nvPr>
            <p:ph type="ctrTitle"/>
          </p:nvPr>
        </p:nvSpPr>
        <p:spPr>
          <a:xfrm>
            <a:off x="372535" y="601134"/>
            <a:ext cx="3674532" cy="660400"/>
          </a:xfrm>
        </p:spPr>
        <p:txBody>
          <a:bodyPr/>
          <a:lstStyle/>
          <a:p>
            <a:pPr algn="l"/>
            <a:r>
              <a:rPr lang="en-US" sz="4000" dirty="0">
                <a:latin typeface="Times New Roman" panose="02020603050405020304" pitchFamily="18" charset="0"/>
                <a:cs typeface="Times New Roman" panose="02020603050405020304" pitchFamily="18" charset="0"/>
              </a:rPr>
              <a:t>RESULT</a:t>
            </a:r>
            <a:br>
              <a:rPr lang="en-IN" sz="1600" dirty="0">
                <a:latin typeface="Times New Roman" panose="02020603050405020304" pitchFamily="18" charset="0"/>
                <a:cs typeface="Times New Roman" panose="02020603050405020304" pitchFamily="18" charset="0"/>
              </a:rPr>
            </a:br>
            <a:endParaRPr lang="en-IN" sz="4400" dirty="0"/>
          </a:p>
        </p:txBody>
      </p:sp>
      <p:sp>
        <p:nvSpPr>
          <p:cNvPr id="3" name="Subtitle 2">
            <a:extLst>
              <a:ext uri="{FF2B5EF4-FFF2-40B4-BE49-F238E27FC236}">
                <a16:creationId xmlns:a16="http://schemas.microsoft.com/office/drawing/2014/main" id="{14DF8601-33D4-E7F9-2A7F-DE5287B697B2}"/>
              </a:ext>
            </a:extLst>
          </p:cNvPr>
          <p:cNvSpPr>
            <a:spLocks noGrp="1"/>
          </p:cNvSpPr>
          <p:nvPr>
            <p:ph type="subTitle" idx="1"/>
          </p:nvPr>
        </p:nvSpPr>
        <p:spPr>
          <a:xfrm>
            <a:off x="372535" y="601134"/>
            <a:ext cx="10295465" cy="5884333"/>
          </a:xfrm>
        </p:spPr>
        <p:txBody>
          <a:bodyPr/>
          <a:lstStyle/>
          <a:p>
            <a:pPr algn="l"/>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A73C295-6700-3063-2C70-23A1460029A7}"/>
              </a:ext>
            </a:extLst>
          </p:cNvPr>
          <p:cNvPicPr>
            <a:picLocks noChangeAspect="1"/>
          </p:cNvPicPr>
          <p:nvPr/>
        </p:nvPicPr>
        <p:blipFill>
          <a:blip r:embed="rId2"/>
          <a:stretch>
            <a:fillRect/>
          </a:stretch>
        </p:blipFill>
        <p:spPr>
          <a:xfrm>
            <a:off x="372535" y="601134"/>
            <a:ext cx="3090861" cy="3229426"/>
          </a:xfrm>
          <a:prstGeom prst="rect">
            <a:avLst/>
          </a:prstGeom>
        </p:spPr>
      </p:pic>
      <p:pic>
        <p:nvPicPr>
          <p:cNvPr id="12" name="Picture 11">
            <a:extLst>
              <a:ext uri="{FF2B5EF4-FFF2-40B4-BE49-F238E27FC236}">
                <a16:creationId xmlns:a16="http://schemas.microsoft.com/office/drawing/2014/main" id="{67A509C9-1DA5-A0F7-15AC-C31ECF8D5385}"/>
              </a:ext>
            </a:extLst>
          </p:cNvPr>
          <p:cNvPicPr>
            <a:picLocks noChangeAspect="1"/>
          </p:cNvPicPr>
          <p:nvPr/>
        </p:nvPicPr>
        <p:blipFill>
          <a:blip r:embed="rId3"/>
          <a:stretch>
            <a:fillRect/>
          </a:stretch>
        </p:blipFill>
        <p:spPr>
          <a:xfrm>
            <a:off x="3792805" y="601134"/>
            <a:ext cx="3742528" cy="3229426"/>
          </a:xfrm>
          <a:prstGeom prst="rect">
            <a:avLst/>
          </a:prstGeom>
        </p:spPr>
      </p:pic>
      <p:pic>
        <p:nvPicPr>
          <p:cNvPr id="1032" name="Picture 8">
            <a:extLst>
              <a:ext uri="{FF2B5EF4-FFF2-40B4-BE49-F238E27FC236}">
                <a16:creationId xmlns:a16="http://schemas.microsoft.com/office/drawing/2014/main" id="{766C01B4-1004-B2A5-949D-3A3D83031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098" y="3903132"/>
            <a:ext cx="4986338" cy="27342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ECE0DE6-FDBD-63DD-60CD-7CF73DDFD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4134" y="521836"/>
            <a:ext cx="3412066" cy="322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07937"/>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E0D8C9A-C895-482B-B501-694996FFDE4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320</Words>
  <Application>Microsoft Office PowerPoint</Application>
  <PresentationFormat>Widescreen</PresentationFormat>
  <Paragraphs>73</Paragraphs>
  <Slides>12</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等线</vt:lpstr>
      <vt:lpstr>Abadi</vt:lpstr>
      <vt:lpstr>Arial</vt:lpstr>
      <vt:lpstr>Calibri</vt:lpstr>
      <vt:lpstr>Posterama</vt:lpstr>
      <vt:lpstr>Posterama Text Black</vt:lpstr>
      <vt:lpstr>Posterama Text SemiBold</vt:lpstr>
      <vt:lpstr>Times New Roman</vt:lpstr>
      <vt:lpstr>Wingdings</vt:lpstr>
      <vt:lpstr>Custom</vt:lpstr>
      <vt:lpstr>EMPLOYEE ONBOARDING OPTIMIZER</vt:lpstr>
      <vt:lpstr>CONTENTS</vt:lpstr>
      <vt:lpstr>PROBLEM STATEMENT</vt:lpstr>
      <vt:lpstr>ABSTRACT</vt:lpstr>
      <vt:lpstr>PowerPoint Presentation</vt:lpstr>
      <vt:lpstr>OBJECTIVES</vt:lpstr>
      <vt:lpstr>SYSTEM ARCHITECTURE</vt:lpstr>
      <vt:lpstr>FLOWCHART</vt:lpstr>
      <vt:lpstr>RESULT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2025-03-08T03:46:42Z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